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sldIdLst>
    <p:sldId id="256" r:id="rId2"/>
    <p:sldId id="270" r:id="rId3"/>
    <p:sldId id="257" r:id="rId4"/>
    <p:sldId id="273" r:id="rId5"/>
    <p:sldId id="271" r:id="rId6"/>
    <p:sldId id="272" r:id="rId7"/>
    <p:sldId id="269" r:id="rId8"/>
    <p:sldId id="260" r:id="rId9"/>
    <p:sldId id="258" r:id="rId10"/>
    <p:sldId id="259"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96287" autoAdjust="0"/>
  </p:normalViewPr>
  <p:slideViewPr>
    <p:cSldViewPr snapToGrid="0">
      <p:cViewPr>
        <p:scale>
          <a:sx n="99" d="100"/>
          <a:sy n="99" d="100"/>
        </p:scale>
        <p:origin x="-8" y="2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1D1AF-DEDA-4889-A78D-E2141B5FD481}" type="datetimeFigureOut">
              <a:rPr lang="en-US" smtClean="0"/>
              <a:t>9/26/2017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10A085-7C5C-42CF-8EB0-98FA48892422}" type="slidenum">
              <a:rPr lang="en-US" smtClean="0"/>
              <a:t>‹#›</a:t>
            </a:fld>
            <a:endParaRPr lang="en-US"/>
          </a:p>
        </p:txBody>
      </p:sp>
    </p:spTree>
    <p:extLst>
      <p:ext uri="{BB962C8B-B14F-4D97-AF65-F5344CB8AC3E}">
        <p14:creationId xmlns:p14="http://schemas.microsoft.com/office/powerpoint/2010/main" val="117878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NGOs may continue to play an important role in providing social services to the very poor and the more remote areas, it is debatable whether this is more efficient in promoting poverty reduction than direct subsidization of social services (such as primary education and basic health care). IV</a:t>
            </a:r>
          </a:p>
        </p:txBody>
      </p:sp>
      <p:sp>
        <p:nvSpPr>
          <p:cNvPr id="4" name="Slide Number Placeholder 3"/>
          <p:cNvSpPr>
            <a:spLocks noGrp="1"/>
          </p:cNvSpPr>
          <p:nvPr>
            <p:ph type="sldNum" sz="quarter" idx="10"/>
          </p:nvPr>
        </p:nvSpPr>
        <p:spPr/>
        <p:txBody>
          <a:bodyPr/>
          <a:lstStyle/>
          <a:p>
            <a:fld id="{5510A085-7C5C-42CF-8EB0-98FA48892422}" type="slidenum">
              <a:rPr lang="en-US" smtClean="0"/>
              <a:t>11</a:t>
            </a:fld>
            <a:endParaRPr lang="en-US"/>
          </a:p>
        </p:txBody>
      </p:sp>
    </p:spTree>
    <p:extLst>
      <p:ext uri="{BB962C8B-B14F-4D97-AF65-F5344CB8AC3E}">
        <p14:creationId xmlns:p14="http://schemas.microsoft.com/office/powerpoint/2010/main" val="423431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Benin, the loan portfolio of the largest microfinance institution deteriorated significantly in 1998. The institution responded by stopping new credit extension and got engaged in a comprehensive rehabilitation process with technical assistance from a donor. The program aimed at (</a:t>
            </a:r>
            <a:r>
              <a:rPr lang="en-US" dirty="0" err="1"/>
              <a:t>i</a:t>
            </a:r>
            <a:r>
              <a:rPr lang="en-US" dirty="0"/>
              <a:t>) reducing nonperforming loans; (ii) temporary blocking of new credit extension; (iii) improvement of internal control and procedures; and (iv) restructuring the network through changing the status of some of the SLCs and putting some under tutelage. The results of the rehabilitation have so far been encouraging although the rehabilitation activity, including restructuring, is programmed to continue until 2004. The total deposits and credit expanded rapidly, progress was made in recovering nonperforming loans, and positive net profits were recorded in 2002. As a microfinance law was enacted at the end of 1997, supported with application decrees and central bank instructions setting prudential rules and reporting requirements in 1998, the authorities’ response was concentrated on strengthening their supervision capacity with the assistance of donors. </a:t>
            </a:r>
          </a:p>
        </p:txBody>
      </p:sp>
      <p:sp>
        <p:nvSpPr>
          <p:cNvPr id="4" name="Slide Number Placeholder 3"/>
          <p:cNvSpPr>
            <a:spLocks noGrp="1"/>
          </p:cNvSpPr>
          <p:nvPr>
            <p:ph type="sldNum" sz="quarter" idx="10"/>
          </p:nvPr>
        </p:nvSpPr>
        <p:spPr/>
        <p:txBody>
          <a:bodyPr/>
          <a:lstStyle/>
          <a:p>
            <a:fld id="{5510A085-7C5C-42CF-8EB0-98FA48892422}" type="slidenum">
              <a:rPr lang="en-US" smtClean="0"/>
              <a:t>12</a:t>
            </a:fld>
            <a:endParaRPr lang="en-US"/>
          </a:p>
        </p:txBody>
      </p:sp>
    </p:spTree>
    <p:extLst>
      <p:ext uri="{BB962C8B-B14F-4D97-AF65-F5344CB8AC3E}">
        <p14:creationId xmlns:p14="http://schemas.microsoft.com/office/powerpoint/2010/main" val="198546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Benin, the loan portfolio of the largest microfinance institution deteriorated significantly in 1998. The institution responded by stopping new credit extension and got engaged in a comprehensive rehabilitation process with technical assistance from a donor. The program aimed at (</a:t>
            </a:r>
            <a:r>
              <a:rPr lang="en-US" dirty="0" err="1"/>
              <a:t>i</a:t>
            </a:r>
            <a:r>
              <a:rPr lang="en-US" dirty="0"/>
              <a:t>) reducing nonperforming loans; (ii) temporary blocking of new credit extension; (iii) improvement of internal control and procedures; and (iv) restructuring the network through changing the status of some of the SLCs and putting some under tutelage. The results of the rehabilitation have so far been encouraging although the rehabilitation activity, including restructuring, is programmed to continue until 2004. The total deposits and credit expanded rapidly, progress was made in recovering nonperforming loans, and positive net profits were recorded in 2002. As a microfinance law was enacted at the end of 1997, supported with application decrees and central bank instructions setting prudential rules and reporting requirements in 1998, the authorities’ response was concentrated on strengthening their supervision capacity with the assistance of donors. </a:t>
            </a:r>
          </a:p>
        </p:txBody>
      </p:sp>
      <p:sp>
        <p:nvSpPr>
          <p:cNvPr id="4" name="Slide Number Placeholder 3"/>
          <p:cNvSpPr>
            <a:spLocks noGrp="1"/>
          </p:cNvSpPr>
          <p:nvPr>
            <p:ph type="sldNum" sz="quarter" idx="10"/>
          </p:nvPr>
        </p:nvSpPr>
        <p:spPr/>
        <p:txBody>
          <a:bodyPr/>
          <a:lstStyle/>
          <a:p>
            <a:fld id="{5510A085-7C5C-42CF-8EB0-98FA48892422}" type="slidenum">
              <a:rPr lang="en-US" smtClean="0"/>
              <a:t>13</a:t>
            </a:fld>
            <a:endParaRPr lang="en-US"/>
          </a:p>
        </p:txBody>
      </p:sp>
    </p:spTree>
    <p:extLst>
      <p:ext uri="{BB962C8B-B14F-4D97-AF65-F5344CB8AC3E}">
        <p14:creationId xmlns:p14="http://schemas.microsoft.com/office/powerpoint/2010/main" val="236950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Benin, the loan portfolio of the largest microfinance institution deteriorated significantly in 1998. The institution responded by stopping new credit extension and got engaged in a comprehensive rehabilitation process with technical assistance from a donor. The program aimed at (</a:t>
            </a:r>
            <a:r>
              <a:rPr lang="en-US" dirty="0" err="1"/>
              <a:t>i</a:t>
            </a:r>
            <a:r>
              <a:rPr lang="en-US" dirty="0"/>
              <a:t>) reducing nonperforming loans; (ii) temporary blocking of new credit extension; (iii) improvement of internal control and procedures; and (iv) restructuring the network through changing the status of some of the SLCs and putting some under tutelage. The results of the rehabilitation have so far been encouraging although the rehabilitation activity, including restructuring, is programmed to continue until 2004. The total deposits and credit expanded rapidly, progress was made in recovering nonperforming loans, and positive net profits were recorded in 2002. As a microfinance law was enacted at the end of 1997, supported with application decrees and central bank instructions setting prudential rules and reporting requirements in 1998, the authorities’ response was concentrated on strengthening their supervision capacity with the assistance of donors. </a:t>
            </a:r>
          </a:p>
        </p:txBody>
      </p:sp>
      <p:sp>
        <p:nvSpPr>
          <p:cNvPr id="4" name="Slide Number Placeholder 3"/>
          <p:cNvSpPr>
            <a:spLocks noGrp="1"/>
          </p:cNvSpPr>
          <p:nvPr>
            <p:ph type="sldNum" sz="quarter" idx="10"/>
          </p:nvPr>
        </p:nvSpPr>
        <p:spPr/>
        <p:txBody>
          <a:bodyPr/>
          <a:lstStyle/>
          <a:p>
            <a:fld id="{5510A085-7C5C-42CF-8EB0-98FA48892422}" type="slidenum">
              <a:rPr lang="en-US" smtClean="0"/>
              <a:t>14</a:t>
            </a:fld>
            <a:endParaRPr lang="en-US"/>
          </a:p>
        </p:txBody>
      </p:sp>
    </p:spTree>
    <p:extLst>
      <p:ext uri="{BB962C8B-B14F-4D97-AF65-F5344CB8AC3E}">
        <p14:creationId xmlns:p14="http://schemas.microsoft.com/office/powerpoint/2010/main" val="119810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Mobile phone number collection and address</a:t>
            </a:r>
          </a:p>
        </p:txBody>
      </p:sp>
      <p:sp>
        <p:nvSpPr>
          <p:cNvPr id="4" name="Slide Number Placeholder 3"/>
          <p:cNvSpPr>
            <a:spLocks noGrp="1"/>
          </p:cNvSpPr>
          <p:nvPr>
            <p:ph type="sldNum" sz="quarter" idx="10"/>
          </p:nvPr>
        </p:nvSpPr>
        <p:spPr/>
        <p:txBody>
          <a:bodyPr/>
          <a:lstStyle/>
          <a:p>
            <a:fld id="{5510A085-7C5C-42CF-8EB0-98FA48892422}" type="slidenum">
              <a:rPr lang="en-US" smtClean="0"/>
              <a:t>15</a:t>
            </a:fld>
            <a:endParaRPr lang="en-US"/>
          </a:p>
        </p:txBody>
      </p:sp>
    </p:spTree>
    <p:extLst>
      <p:ext uri="{BB962C8B-B14F-4D97-AF65-F5344CB8AC3E}">
        <p14:creationId xmlns:p14="http://schemas.microsoft.com/office/powerpoint/2010/main" val="314546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Benin, the loan portfolio of the largest microfinance institution deteriorated significantly in 1998. The institution responded by stopping new credit extension and got engaged in a comprehensive rehabilitation process with technical assistance from a donor. The program aimed at (</a:t>
            </a:r>
            <a:r>
              <a:rPr lang="en-US" dirty="0" err="1"/>
              <a:t>i</a:t>
            </a:r>
            <a:r>
              <a:rPr lang="en-US" dirty="0"/>
              <a:t>) reducing nonperforming loans; (ii) temporary blocking of new credit extension; (iii) improvement of internal control and procedures; and (iv) restructuring the network through changing the status of some of the SLCs and putting some under tutelage. The results of the rehabilitation have so far been encouraging although the rehabilitation activity, including restructuring, is programmed to continue until 2004. The total deposits and credit expanded rapidly, progress was made in recovering nonperforming loans, and positive net profits were recorded in 2002. As a microfinance law was enacted at the end of 1997, supported with application decrees and central bank instructions setting prudential rules and reporting requirements in 1998, the authorities’ response was concentrated on strengthening their supervision capacity with the assistance of donors. </a:t>
            </a:r>
          </a:p>
        </p:txBody>
      </p:sp>
      <p:sp>
        <p:nvSpPr>
          <p:cNvPr id="4" name="Slide Number Placeholder 3"/>
          <p:cNvSpPr>
            <a:spLocks noGrp="1"/>
          </p:cNvSpPr>
          <p:nvPr>
            <p:ph type="sldNum" sz="quarter" idx="10"/>
          </p:nvPr>
        </p:nvSpPr>
        <p:spPr/>
        <p:txBody>
          <a:bodyPr/>
          <a:lstStyle/>
          <a:p>
            <a:fld id="{5510A085-7C5C-42CF-8EB0-98FA48892422}" type="slidenum">
              <a:rPr lang="en-US" smtClean="0"/>
              <a:t>16</a:t>
            </a:fld>
            <a:endParaRPr lang="en-US"/>
          </a:p>
        </p:txBody>
      </p:sp>
    </p:spTree>
    <p:extLst>
      <p:ext uri="{BB962C8B-B14F-4D97-AF65-F5344CB8AC3E}">
        <p14:creationId xmlns:p14="http://schemas.microsoft.com/office/powerpoint/2010/main" val="3146578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Benin, the loan portfolio of the largest microfinance institution deteriorated significantly in 1998. The institution responded by stopping new credit extension and got engaged in a comprehensive rehabilitation process with technical assistance from a donor. The program aimed at (</a:t>
            </a:r>
            <a:r>
              <a:rPr lang="en-US" dirty="0" err="1"/>
              <a:t>i</a:t>
            </a:r>
            <a:r>
              <a:rPr lang="en-US" dirty="0"/>
              <a:t>) reducing nonperforming loans; (ii) temporary blocking of new credit extension; (iii) improvement of internal control and procedures; and (iv) restructuring the network through changing the status of some of the SLCs and putting some under tutelage. The results of the rehabilitation have so far been encouraging although the rehabilitation activity, including restructuring, is programmed to continue until 2004. The total deposits and credit expanded rapidly, progress was made in recovering nonperforming loans, and positive net profits were recorded in 2002. As a microfinance law was enacted at the end of 1997, supported with application decrees and central bank instructions setting prudential rules and reporting requirements in 1998, the authorities’ response was concentrated on strengthening their supervision capacity with the assistance of donors. </a:t>
            </a:r>
          </a:p>
        </p:txBody>
      </p:sp>
      <p:sp>
        <p:nvSpPr>
          <p:cNvPr id="4" name="Slide Number Placeholder 3"/>
          <p:cNvSpPr>
            <a:spLocks noGrp="1"/>
          </p:cNvSpPr>
          <p:nvPr>
            <p:ph type="sldNum" sz="quarter" idx="10"/>
          </p:nvPr>
        </p:nvSpPr>
        <p:spPr/>
        <p:txBody>
          <a:bodyPr/>
          <a:lstStyle/>
          <a:p>
            <a:fld id="{5510A085-7C5C-42CF-8EB0-98FA48892422}" type="slidenum">
              <a:rPr lang="en-US" smtClean="0"/>
              <a:t>17</a:t>
            </a:fld>
            <a:endParaRPr lang="en-US"/>
          </a:p>
        </p:txBody>
      </p:sp>
    </p:spTree>
    <p:extLst>
      <p:ext uri="{BB962C8B-B14F-4D97-AF65-F5344CB8AC3E}">
        <p14:creationId xmlns:p14="http://schemas.microsoft.com/office/powerpoint/2010/main" val="307148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7B5AC-28BF-4283-93C4-74719718BD60}" type="datetimeFigureOut">
              <a:rPr lang="en-US" smtClean="0"/>
              <a:t>9/25/2017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5B86920-D07F-49A4-A822-4342DD53594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392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B5AC-28BF-4283-93C4-74719718BD60}"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6920-D07F-49A4-A822-4342DD53594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276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B5AC-28BF-4283-93C4-74719718BD60}"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6920-D07F-49A4-A822-4342DD53594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156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B5AC-28BF-4283-93C4-74719718BD60}"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6920-D07F-49A4-A822-4342DD53594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585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7B5AC-28BF-4283-93C4-74719718BD60}"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6920-D07F-49A4-A822-4342DD53594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397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47B5AC-28BF-4283-93C4-74719718BD60}"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86920-D07F-49A4-A822-4342DD53594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28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47B5AC-28BF-4283-93C4-74719718BD60}" type="datetimeFigureOut">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86920-D07F-49A4-A822-4342DD53594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03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47B5AC-28BF-4283-93C4-74719718BD60}"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86920-D07F-49A4-A822-4342DD53594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627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7B5AC-28BF-4283-93C4-74719718BD60}" type="datetimeFigureOut">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86920-D07F-49A4-A822-4342DD53594D}" type="slidenum">
              <a:rPr lang="en-US" smtClean="0"/>
              <a:t>‹#›</a:t>
            </a:fld>
            <a:endParaRPr lang="en-US"/>
          </a:p>
        </p:txBody>
      </p:sp>
    </p:spTree>
    <p:extLst>
      <p:ext uri="{BB962C8B-B14F-4D97-AF65-F5344CB8AC3E}">
        <p14:creationId xmlns:p14="http://schemas.microsoft.com/office/powerpoint/2010/main" val="193659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47B5AC-28BF-4283-93C4-74719718BD60}"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86920-D07F-49A4-A822-4342DD53594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560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447B5AC-28BF-4283-93C4-74719718BD60}" type="datetimeFigureOut">
              <a:rPr lang="en-US" smtClean="0"/>
              <a:t>9/25/2017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5B86920-D07F-49A4-A822-4342DD53594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207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447B5AC-28BF-4283-93C4-74719718BD60}" type="datetimeFigureOut">
              <a:rPr lang="en-US" smtClean="0"/>
              <a:t>9/25/2017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5B86920-D07F-49A4-A822-4342DD53594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10770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3F245-54EE-441D-AFF4-D5B2CED52AF4}"/>
              </a:ext>
            </a:extLst>
          </p:cNvPr>
          <p:cNvSpPr>
            <a:spLocks noGrp="1"/>
          </p:cNvSpPr>
          <p:nvPr>
            <p:ph type="ctrTitle"/>
          </p:nvPr>
        </p:nvSpPr>
        <p:spPr>
          <a:xfrm>
            <a:off x="2417779" y="802298"/>
            <a:ext cx="8637073" cy="2541431"/>
          </a:xfrm>
        </p:spPr>
        <p:txBody>
          <a:bodyPr>
            <a:normAutofit/>
          </a:bodyPr>
          <a:lstStyle/>
          <a:p>
            <a:r>
              <a:rPr lang="en-US" sz="4000" dirty="0"/>
              <a:t>Microfinance in Africa: </a:t>
            </a:r>
            <a:br>
              <a:rPr lang="en-US" sz="4000" dirty="0"/>
            </a:br>
            <a:r>
              <a:rPr lang="en-US" sz="3000" cap="none" dirty="0"/>
              <a:t>Experience and Lessons from selected African countries </a:t>
            </a:r>
            <a:endParaRPr lang="en-US" sz="3000" dirty="0"/>
          </a:p>
        </p:txBody>
      </p:sp>
      <p:sp>
        <p:nvSpPr>
          <p:cNvPr id="3" name="Subtitle 2">
            <a:extLst>
              <a:ext uri="{FF2B5EF4-FFF2-40B4-BE49-F238E27FC236}">
                <a16:creationId xmlns:a16="http://schemas.microsoft.com/office/drawing/2014/main" id="{26EC1702-1649-46D8-A6DA-916916933047}"/>
              </a:ext>
            </a:extLst>
          </p:cNvPr>
          <p:cNvSpPr>
            <a:spLocks noGrp="1"/>
          </p:cNvSpPr>
          <p:nvPr>
            <p:ph type="subTitle" idx="1"/>
          </p:nvPr>
        </p:nvSpPr>
        <p:spPr>
          <a:xfrm>
            <a:off x="1777464" y="3531204"/>
            <a:ext cx="8637072" cy="1296828"/>
          </a:xfrm>
        </p:spPr>
        <p:txBody>
          <a:bodyPr anchor="ctr">
            <a:normAutofit/>
          </a:bodyPr>
          <a:lstStyle/>
          <a:p>
            <a:pPr lvl="1"/>
            <a:r>
              <a:rPr lang="en-US" sz="2000" dirty="0"/>
              <a:t>Anupam </a:t>
            </a:r>
            <a:r>
              <a:rPr lang="en-US" sz="2000" dirty="0" err="1"/>
              <a:t>Basu</a:t>
            </a:r>
            <a:r>
              <a:rPr lang="en-US" sz="2000" dirty="0"/>
              <a:t>, </a:t>
            </a:r>
            <a:r>
              <a:rPr lang="en-US" sz="2000" dirty="0" err="1"/>
              <a:t>Rodolphe</a:t>
            </a:r>
            <a:r>
              <a:rPr lang="en-US" sz="2000" dirty="0"/>
              <a:t> </a:t>
            </a:r>
            <a:r>
              <a:rPr lang="en-US" sz="2000" dirty="0" err="1"/>
              <a:t>Blavy</a:t>
            </a:r>
            <a:r>
              <a:rPr lang="en-US" sz="2000" dirty="0"/>
              <a:t>, Murat </a:t>
            </a:r>
            <a:r>
              <a:rPr lang="en-US" sz="2000" dirty="0" err="1"/>
              <a:t>Yulek</a:t>
            </a:r>
            <a:r>
              <a:rPr lang="en-US" sz="2000" dirty="0"/>
              <a:t> </a:t>
            </a:r>
          </a:p>
        </p:txBody>
      </p:sp>
    </p:spTree>
    <p:extLst>
      <p:ext uri="{BB962C8B-B14F-4D97-AF65-F5344CB8AC3E}">
        <p14:creationId xmlns:p14="http://schemas.microsoft.com/office/powerpoint/2010/main" val="49011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Developing Complementarities Between MFIs and Banks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fontScale="70000" lnSpcReduction="20000"/>
          </a:bodyPr>
          <a:lstStyle/>
          <a:p>
            <a:r>
              <a:rPr lang="en-US" dirty="0"/>
              <a:t> Banks and MFIs complement each other well by servicing substantially different client bases (limited formal private sector and government vs. poor and rural households an small entrepreneurs)</a:t>
            </a:r>
          </a:p>
          <a:p>
            <a:r>
              <a:rPr lang="en-US" dirty="0"/>
              <a:t>Strengthens link between formal and informal sectors</a:t>
            </a:r>
          </a:p>
          <a:p>
            <a:r>
              <a:rPr lang="en-US" dirty="0"/>
              <a:t> In a number of African countries, banks and MFIs have successfully cooperated in extending their outreach and achieving economies of scale</a:t>
            </a:r>
          </a:p>
          <a:p>
            <a:r>
              <a:rPr lang="en-US" dirty="0"/>
              <a:t>This cooperation often entails taking advantage of business synergies. The NMB of Tanzania is developing relations between credit to its large corporate clients and credit to micro-enterprises that supply inputs and distribute the products of the former</a:t>
            </a:r>
          </a:p>
          <a:p>
            <a:r>
              <a:rPr lang="en-US" dirty="0"/>
              <a:t>MFIs reap benefits as clients—depositors and borrowers—of commercial banks:</a:t>
            </a:r>
          </a:p>
          <a:p>
            <a:pPr marL="914400" lvl="1" indent="-457200">
              <a:buFont typeface="+mj-lt"/>
              <a:buAutoNum type="arabicPeriod"/>
            </a:pPr>
            <a:r>
              <a:rPr lang="en-US" dirty="0"/>
              <a:t>Liquidity management services - emergency credit lines to cover cash shortfalls, hence reducing the risks associated with irregular cash flows</a:t>
            </a:r>
          </a:p>
          <a:p>
            <a:pPr marL="914400" lvl="1" indent="-457200">
              <a:buFont typeface="+mj-lt"/>
              <a:buAutoNum type="arabicPeriod"/>
            </a:pPr>
            <a:r>
              <a:rPr lang="en-US" dirty="0"/>
              <a:t>Extended credit facilities for expansion</a:t>
            </a:r>
          </a:p>
        </p:txBody>
      </p:sp>
    </p:spTree>
    <p:extLst>
      <p:ext uri="{BB962C8B-B14F-4D97-AF65-F5344CB8AC3E}">
        <p14:creationId xmlns:p14="http://schemas.microsoft.com/office/powerpoint/2010/main" val="71098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The Roles Of Donors And NGOs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fontScale="92500" lnSpcReduction="10000"/>
          </a:bodyPr>
          <a:lstStyle/>
          <a:p>
            <a:r>
              <a:rPr lang="en-US" dirty="0"/>
              <a:t>Donors and NGOs have generally provided support through two main channels: domestic NGOs or donor-managed MFIs that function more or less like leasing companies </a:t>
            </a:r>
          </a:p>
          <a:p>
            <a:r>
              <a:rPr lang="en-US" dirty="0"/>
              <a:t>Mostly credit – only schemes (because of both policymakers and difficulty and cost of outreach)</a:t>
            </a:r>
          </a:p>
          <a:p>
            <a:r>
              <a:rPr lang="en-US" dirty="0"/>
              <a:t>In Ghana, NGOs, focusing mostly on poverty, have a deep penetration to poor clients, but microfinance is in most cases only one of their many activities and their total outreach is limited. NGOs are not licensed to take deposits from the public and have to rely on donor funds for microcredit</a:t>
            </a:r>
          </a:p>
          <a:p>
            <a:r>
              <a:rPr lang="en-US" dirty="0"/>
              <a:t>I believe NGO support could weaken financial discipline and long term sustainability of MFIs</a:t>
            </a:r>
          </a:p>
          <a:p>
            <a:endParaRPr lang="en-US" dirty="0"/>
          </a:p>
          <a:p>
            <a:endParaRPr lang="en-US" dirty="0"/>
          </a:p>
        </p:txBody>
      </p:sp>
    </p:spTree>
    <p:extLst>
      <p:ext uri="{BB962C8B-B14F-4D97-AF65-F5344CB8AC3E}">
        <p14:creationId xmlns:p14="http://schemas.microsoft.com/office/powerpoint/2010/main" val="3721513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The Role Of Governments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a:bodyPr>
          <a:lstStyle/>
          <a:p>
            <a:r>
              <a:rPr lang="en-US" dirty="0"/>
              <a:t>In several African countries, governments have in the past relied on state-owned banks to extend rural credit and microfinance services</a:t>
            </a:r>
          </a:p>
          <a:p>
            <a:r>
              <a:rPr lang="en-US" dirty="0"/>
              <a:t>Led to large losses, restructuring and privatization</a:t>
            </a:r>
          </a:p>
          <a:p>
            <a:r>
              <a:rPr lang="en-US" dirty="0"/>
              <a:t>Regulatory systems in the countries reviewed have evolved through a cycle of easy entry, weak performance, and finally tightening up of regulation and restructuring</a:t>
            </a:r>
          </a:p>
          <a:p>
            <a:r>
              <a:rPr lang="en-US" dirty="0"/>
              <a:t> Approaches to designing regulation differ widely both conceptually and in practice. </a:t>
            </a:r>
          </a:p>
          <a:p>
            <a:endParaRPr lang="en-US" dirty="0"/>
          </a:p>
          <a:p>
            <a:endParaRPr lang="en-US" dirty="0"/>
          </a:p>
        </p:txBody>
      </p:sp>
    </p:spTree>
    <p:extLst>
      <p:ext uri="{BB962C8B-B14F-4D97-AF65-F5344CB8AC3E}">
        <p14:creationId xmlns:p14="http://schemas.microsoft.com/office/powerpoint/2010/main" val="122431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 Objectives and Coverage of the Regulatory Framework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fontScale="62500" lnSpcReduction="20000"/>
          </a:bodyPr>
          <a:lstStyle/>
          <a:p>
            <a:r>
              <a:rPr lang="en-US" dirty="0"/>
              <a:t>Some countries have laws specifically for MFIs e.g. Benin while in others, they’re regulated under commercial banking laws e.g. Ghana</a:t>
            </a:r>
          </a:p>
          <a:p>
            <a:r>
              <a:rPr lang="en-US" dirty="0"/>
              <a:t>In the case of Benin, the microfinance law provides the framework for regulating deposit-collecting institutions while the credit only institutions are regulated mostly through individually signed framework agreements with the Ministry of Finance</a:t>
            </a:r>
          </a:p>
          <a:p>
            <a:r>
              <a:rPr lang="en-US" dirty="0"/>
              <a:t>In Guinea, the prudential regulations vary with the type of the institution, classified into three categories: MFIs that collect deposits and lend only to members, those that collect deposits and lend to non-members, and those that undertake mainly donor financed lending operations</a:t>
            </a:r>
          </a:p>
          <a:p>
            <a:r>
              <a:rPr lang="en-US" dirty="0"/>
              <a:t>In Ghana and Tanzania, three-tiered systems of regulation and supervision have emerged, where the most formal institutions are regulated as banks, and the semi-formal institutions as nonbank financial institutions, while the informal institutions remain unregulated</a:t>
            </a:r>
          </a:p>
          <a:p>
            <a:r>
              <a:rPr lang="en-US" dirty="0"/>
              <a:t>Frameworks for licensing and regulation need to be well adapted to reflect the specific characteristics and the stage of evolution of the microfinance sector in a given country</a:t>
            </a:r>
          </a:p>
          <a:p>
            <a:r>
              <a:rPr lang="en-US" dirty="0"/>
              <a:t> Regulation should provide clear guidelines for “semi-formalizing” the relatively larger informal institutions, and for fully formalizing semiformal institutions after satisfying certain criteria </a:t>
            </a:r>
          </a:p>
          <a:p>
            <a:endParaRPr lang="en-US" dirty="0"/>
          </a:p>
        </p:txBody>
      </p:sp>
    </p:spTree>
    <p:extLst>
      <p:ext uri="{BB962C8B-B14F-4D97-AF65-F5344CB8AC3E}">
        <p14:creationId xmlns:p14="http://schemas.microsoft.com/office/powerpoint/2010/main" val="1389355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Minimum Regulatory Requirements and Supervision Practices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fontScale="92500" lnSpcReduction="20000"/>
          </a:bodyPr>
          <a:lstStyle/>
          <a:p>
            <a:r>
              <a:rPr lang="en-US" dirty="0"/>
              <a:t>Major regulatory requirements consist of capital requirements (minimum capital limit, minimum retained earnings, or capital adequacy ratios), risk concentration limits (on single borrowers), liquidity limits, and well-defined provisioning requirements </a:t>
            </a:r>
          </a:p>
          <a:p>
            <a:r>
              <a:rPr lang="en-US" dirty="0"/>
              <a:t>The scope and intensity of supervision practices applied to MFIs have varied across countries</a:t>
            </a:r>
          </a:p>
          <a:p>
            <a:pPr>
              <a:buFont typeface="Gill Sans MT" panose="020B0502020104020203" pitchFamily="34" charset="0"/>
              <a:buChar char="–"/>
            </a:pPr>
            <a:r>
              <a:rPr lang="en-US" dirty="0"/>
              <a:t>In Benin, there are several on-site inspections during the year</a:t>
            </a:r>
          </a:p>
          <a:p>
            <a:pPr>
              <a:buFont typeface="Gill Sans MT" panose="020B0502020104020203" pitchFamily="34" charset="0"/>
              <a:buChar char="–"/>
            </a:pPr>
            <a:r>
              <a:rPr lang="en-US" dirty="0"/>
              <a:t>In Guinea, although the central bank relies on off-site and on-site audits, the supervision effort has been impeded by institutional capacity constraints, especially lack of qualified staff</a:t>
            </a:r>
          </a:p>
          <a:p>
            <a:pPr>
              <a:buFont typeface="Gill Sans MT" panose="020B0502020104020203" pitchFamily="34" charset="0"/>
              <a:buChar char="–"/>
            </a:pPr>
            <a:r>
              <a:rPr lang="en-US" dirty="0"/>
              <a:t>The Bank of Ghana has relied more on strict regulatory requirements than on actual supervision due to the large number of MFIs and the cost of supervision</a:t>
            </a:r>
          </a:p>
        </p:txBody>
      </p:sp>
    </p:spTree>
    <p:extLst>
      <p:ext uri="{BB962C8B-B14F-4D97-AF65-F5344CB8AC3E}">
        <p14:creationId xmlns:p14="http://schemas.microsoft.com/office/powerpoint/2010/main" val="2999834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 Accompanying Measures </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a:bodyPr>
          <a:lstStyle/>
          <a:p>
            <a:r>
              <a:rPr lang="en-US" dirty="0"/>
              <a:t>In order to improve the capacity of MFIs, certain measures should be put in place:</a:t>
            </a:r>
          </a:p>
          <a:p>
            <a:r>
              <a:rPr lang="en-US" dirty="0"/>
              <a:t>Capacity building at the institutional level (bookkeeping, reporting standards, strengthening of internal controls and credit decision mechanisms, and improving technology and human resources</a:t>
            </a:r>
          </a:p>
          <a:p>
            <a:r>
              <a:rPr lang="en-US" dirty="0"/>
              <a:t>Capacity constraints should be addressed on the supervision side, ensuring competence and effectiveness of supervising staff</a:t>
            </a:r>
          </a:p>
          <a:p>
            <a:r>
              <a:rPr lang="en-US" dirty="0"/>
              <a:t>Development of the borrower database infrastructure through improved data compilation at an institutional or sectoral level and establishment of credit bureaus</a:t>
            </a:r>
          </a:p>
        </p:txBody>
      </p:sp>
    </p:spTree>
    <p:extLst>
      <p:ext uri="{BB962C8B-B14F-4D97-AF65-F5344CB8AC3E}">
        <p14:creationId xmlns:p14="http://schemas.microsoft.com/office/powerpoint/2010/main" val="332617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 Conclusions</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fontScale="62500" lnSpcReduction="20000"/>
          </a:bodyPr>
          <a:lstStyle/>
          <a:p>
            <a:r>
              <a:rPr lang="en-US" dirty="0"/>
              <a:t>In SSA, the poor, particularly those in the rural sector, value both deposit and credit facilities</a:t>
            </a:r>
          </a:p>
          <a:p>
            <a:r>
              <a:rPr lang="en-US" dirty="0"/>
              <a:t>Strong linkages between formal and informal microfinance institutions (MFIs)</a:t>
            </a:r>
          </a:p>
          <a:p>
            <a:r>
              <a:rPr lang="en-US" dirty="0"/>
              <a:t>The group-based savings cum credit institutions that are prevalent in Africa, like elsewhere, rely on peer pressure and joint liability (rather than collateral) to ensure loan repayment</a:t>
            </a:r>
          </a:p>
          <a:p>
            <a:r>
              <a:rPr lang="en-US" dirty="0"/>
              <a:t>In the case of loans to individuals, MFIs tend to rely on short maturity for repayment, high frequency of payments, and, at times, a compulsory security deposit to encourage timely loan repayments</a:t>
            </a:r>
          </a:p>
          <a:p>
            <a:r>
              <a:rPr lang="en-US" dirty="0"/>
              <a:t>There is some evidence in Africa that MFIs, which engage in both savings mobilization and credit extension, have faired better financially than those specializing either in deposit collection or in lending</a:t>
            </a:r>
          </a:p>
          <a:p>
            <a:r>
              <a:rPr lang="en-US" dirty="0"/>
              <a:t>MFI operations that depend exclusively on funds from donors or the government, are generally constrained by a limited resource base</a:t>
            </a:r>
          </a:p>
          <a:p>
            <a:r>
              <a:rPr lang="en-US" dirty="0"/>
              <a:t> The performance of MFIs depends critically upon having autonomy in management </a:t>
            </a:r>
            <a:r>
              <a:rPr lang="en-US" dirty="0" err="1"/>
              <a:t>decisionmaking</a:t>
            </a:r>
            <a:r>
              <a:rPr lang="en-US" dirty="0"/>
              <a:t>, including the setting of deposit and lending rates with an appropriate profit-making spread; being vigilant to avoid nonperforming loans; and building institutional capacity, addressing skill shortages</a:t>
            </a:r>
          </a:p>
        </p:txBody>
      </p:sp>
    </p:spTree>
    <p:extLst>
      <p:ext uri="{BB962C8B-B14F-4D97-AF65-F5344CB8AC3E}">
        <p14:creationId xmlns:p14="http://schemas.microsoft.com/office/powerpoint/2010/main" val="2696983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4CEF4-E2D8-4BC2-AFAD-22AA621996A2}"/>
              </a:ext>
            </a:extLst>
          </p:cNvPr>
          <p:cNvSpPr>
            <a:spLocks noGrp="1"/>
          </p:cNvSpPr>
          <p:nvPr>
            <p:ph type="title"/>
          </p:nvPr>
        </p:nvSpPr>
        <p:spPr/>
        <p:txBody>
          <a:bodyPr/>
          <a:lstStyle/>
          <a:p>
            <a:r>
              <a:rPr lang="en-US" cap="none" dirty="0"/>
              <a:t> Conclusions</a:t>
            </a:r>
          </a:p>
        </p:txBody>
      </p:sp>
      <p:sp>
        <p:nvSpPr>
          <p:cNvPr id="3" name="Content Placeholder 2">
            <a:extLst>
              <a:ext uri="{FF2B5EF4-FFF2-40B4-BE49-F238E27FC236}">
                <a16:creationId xmlns:a16="http://schemas.microsoft.com/office/drawing/2014/main" id="{B5CCB44A-F45B-43D2-B060-98009B975DA4}"/>
              </a:ext>
            </a:extLst>
          </p:cNvPr>
          <p:cNvSpPr>
            <a:spLocks noGrp="1"/>
          </p:cNvSpPr>
          <p:nvPr>
            <p:ph idx="1"/>
          </p:nvPr>
        </p:nvSpPr>
        <p:spPr/>
        <p:txBody>
          <a:bodyPr>
            <a:normAutofit/>
          </a:bodyPr>
          <a:lstStyle/>
          <a:p>
            <a:r>
              <a:rPr lang="en-US" dirty="0"/>
              <a:t>There are three main capacity constraints to developing the regulatory and prudential supervision framework:</a:t>
            </a:r>
          </a:p>
          <a:p>
            <a:pPr marL="457200" indent="-457200">
              <a:buFont typeface="+mj-lt"/>
              <a:buAutoNum type="arabicPeriod"/>
            </a:pPr>
            <a:r>
              <a:rPr lang="en-US" dirty="0"/>
              <a:t>Lack of bookkeeping and reporting standards, internal controls, and credit decision mechanisms at the level of the MFIs</a:t>
            </a:r>
          </a:p>
          <a:p>
            <a:pPr marL="457200" indent="-457200">
              <a:buFont typeface="+mj-lt"/>
              <a:buAutoNum type="arabicPeriod"/>
            </a:pPr>
            <a:r>
              <a:rPr lang="en-US" dirty="0"/>
              <a:t>Shortage of skilled and trained staff for supervision</a:t>
            </a:r>
          </a:p>
          <a:p>
            <a:pPr marL="457200" indent="-457200">
              <a:buFont typeface="+mj-lt"/>
              <a:buAutoNum type="arabicPeriod"/>
            </a:pPr>
            <a:r>
              <a:rPr lang="en-US" dirty="0"/>
              <a:t> The information or database on borrowers, their credit history, and repayment records has not kept pace with the growth of the microfinance sector</a:t>
            </a:r>
          </a:p>
          <a:p>
            <a:pPr marL="457200" indent="-457200">
              <a:buFont typeface="+mj-lt"/>
              <a:buAutoNum type="arabicPeriod"/>
            </a:pPr>
            <a:endParaRPr lang="en-US" dirty="0"/>
          </a:p>
        </p:txBody>
      </p:sp>
    </p:spTree>
    <p:extLst>
      <p:ext uri="{BB962C8B-B14F-4D97-AF65-F5344CB8AC3E}">
        <p14:creationId xmlns:p14="http://schemas.microsoft.com/office/powerpoint/2010/main" val="321951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Outline</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normAutofit/>
          </a:bodyPr>
          <a:lstStyle/>
          <a:p>
            <a:r>
              <a:rPr lang="en-US" dirty="0"/>
              <a:t>Abstract</a:t>
            </a:r>
          </a:p>
          <a:p>
            <a:r>
              <a:rPr lang="en-US" dirty="0"/>
              <a:t>Introduction</a:t>
            </a:r>
          </a:p>
          <a:p>
            <a:r>
              <a:rPr lang="en-US" dirty="0"/>
              <a:t>Deposit Collection and Credit Extension in the Microfinance Sector</a:t>
            </a:r>
          </a:p>
          <a:p>
            <a:r>
              <a:rPr lang="en-US" dirty="0"/>
              <a:t>Links Between the Operations of MFIs and Banks, Donors and NGOs</a:t>
            </a:r>
          </a:p>
          <a:p>
            <a:r>
              <a:rPr lang="en-US" dirty="0"/>
              <a:t>The Role of Governments</a:t>
            </a:r>
          </a:p>
          <a:p>
            <a:r>
              <a:rPr lang="en-US" dirty="0"/>
              <a:t>Regulatory Framework</a:t>
            </a:r>
          </a:p>
          <a:p>
            <a:r>
              <a:rPr lang="en-US" dirty="0"/>
              <a:t>Conclusions</a:t>
            </a:r>
          </a:p>
        </p:txBody>
      </p:sp>
    </p:spTree>
    <p:extLst>
      <p:ext uri="{BB962C8B-B14F-4D97-AF65-F5344CB8AC3E}">
        <p14:creationId xmlns:p14="http://schemas.microsoft.com/office/powerpoint/2010/main" val="256878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Abstract</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normAutofit/>
          </a:bodyPr>
          <a:lstStyle/>
          <a:p>
            <a:r>
              <a:rPr lang="en-US" dirty="0"/>
              <a:t>Offers a critical presentation of the development of the microfinance sector in Africa</a:t>
            </a:r>
          </a:p>
          <a:p>
            <a:r>
              <a:rPr lang="en-US" dirty="0"/>
              <a:t>Supports the view that microfinance institutions  effectively complement the banking sector in extending financial services</a:t>
            </a:r>
          </a:p>
          <a:p>
            <a:r>
              <a:rPr lang="en-US" dirty="0"/>
              <a:t>Focuses on four countries: </a:t>
            </a:r>
            <a:r>
              <a:rPr lang="it-IT" dirty="0"/>
              <a:t> Benin, Ghana, Guinea, and Tanzania</a:t>
            </a:r>
            <a:endParaRPr lang="en-US" dirty="0"/>
          </a:p>
        </p:txBody>
      </p:sp>
    </p:spTree>
    <p:extLst>
      <p:ext uri="{BB962C8B-B14F-4D97-AF65-F5344CB8AC3E}">
        <p14:creationId xmlns:p14="http://schemas.microsoft.com/office/powerpoint/2010/main" val="7369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Introduction</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normAutofit/>
          </a:bodyPr>
          <a:lstStyle/>
          <a:p>
            <a:r>
              <a:rPr lang="en-US" dirty="0"/>
              <a:t>Small enterprises and most of the poor population in sub-Saharan Africa have very limited access to deposit and credit facilities and other financial services provided by formal financial institutions</a:t>
            </a:r>
          </a:p>
          <a:p>
            <a:r>
              <a:rPr lang="en-US" dirty="0"/>
              <a:t> As of 2004, in Ghana and Tanzania, only about 5–6 percent of the population has access to the banking sector</a:t>
            </a:r>
          </a:p>
          <a:p>
            <a:r>
              <a:rPr lang="en-US" dirty="0"/>
              <a:t>Due to limited quantitative data, tentative conclusions are provided based on a qualitative assessment of recent developments in the surveyed countries, supported by background material and studies undertaken by the IMF and the World Bank</a:t>
            </a:r>
          </a:p>
        </p:txBody>
      </p:sp>
    </p:spTree>
    <p:extLst>
      <p:ext uri="{BB962C8B-B14F-4D97-AF65-F5344CB8AC3E}">
        <p14:creationId xmlns:p14="http://schemas.microsoft.com/office/powerpoint/2010/main" val="183777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Deposit Collection And Credit Extension In The Microfinance Sector</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normAutofit fontScale="85000" lnSpcReduction="10000"/>
          </a:bodyPr>
          <a:lstStyle/>
          <a:p>
            <a:r>
              <a:rPr lang="en-US" dirty="0"/>
              <a:t>Surveys have shown that small entrepreneurs seeking micro financing for their projects constitute a relatively smaller subset of the poor population than the segment interested in accessing deposit services</a:t>
            </a:r>
          </a:p>
          <a:p>
            <a:r>
              <a:rPr lang="en-US" dirty="0"/>
              <a:t>Deposits help smooth consumption expenditure and provide a cushion against income fluctuations caused by exogenous shocks</a:t>
            </a:r>
          </a:p>
          <a:p>
            <a:r>
              <a:rPr lang="en-US" dirty="0"/>
              <a:t>MFIs have provided the means for overcoming three main barriers to the use of the deposit facilities </a:t>
            </a:r>
          </a:p>
          <a:p>
            <a:pPr marL="914400" lvl="1" indent="-457200">
              <a:buFont typeface="+mj-lt"/>
              <a:buAutoNum type="arabicPeriod"/>
            </a:pPr>
            <a:r>
              <a:rPr lang="en-US" dirty="0"/>
              <a:t>High opening and minimum account balances</a:t>
            </a:r>
          </a:p>
          <a:p>
            <a:pPr marL="914400" lvl="1" indent="-457200">
              <a:buFont typeface="+mj-lt"/>
              <a:buAutoNum type="arabicPeriod"/>
            </a:pPr>
            <a:r>
              <a:rPr lang="en-US" dirty="0"/>
              <a:t>High travel time and transport costs involved in making deposits and withdrawals at the bank branch, and</a:t>
            </a:r>
          </a:p>
          <a:p>
            <a:pPr marL="914400" lvl="1" indent="-457200">
              <a:buFont typeface="+mj-lt"/>
              <a:buAutoNum type="arabicPeriod"/>
            </a:pPr>
            <a:r>
              <a:rPr lang="en-US" dirty="0"/>
              <a:t>Lack of familiarity with bank branch operations and procedures</a:t>
            </a:r>
          </a:p>
        </p:txBody>
      </p:sp>
    </p:spTree>
    <p:extLst>
      <p:ext uri="{BB962C8B-B14F-4D97-AF65-F5344CB8AC3E}">
        <p14:creationId xmlns:p14="http://schemas.microsoft.com/office/powerpoint/2010/main" val="1037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 The Community-Based Approach in MFI Development </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normAutofit/>
          </a:bodyPr>
          <a:lstStyle/>
          <a:p>
            <a:r>
              <a:rPr lang="en-US" dirty="0"/>
              <a:t> Relying on local communities to support the development of MFIs, outside the formal banking sector</a:t>
            </a:r>
          </a:p>
          <a:p>
            <a:r>
              <a:rPr lang="en-US" dirty="0"/>
              <a:t> Traditional community based cooperative groups such as local clubs and village associations have played a central role in the savings mobilization effort and the expansion of other microfinance services in Africa</a:t>
            </a:r>
          </a:p>
          <a:p>
            <a:r>
              <a:rPr lang="en-US" dirty="0"/>
              <a:t>Community based approaches typically involve group saving schemes</a:t>
            </a:r>
          </a:p>
        </p:txBody>
      </p:sp>
    </p:spTree>
    <p:extLst>
      <p:ext uri="{BB962C8B-B14F-4D97-AF65-F5344CB8AC3E}">
        <p14:creationId xmlns:p14="http://schemas.microsoft.com/office/powerpoint/2010/main" val="269083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E0B-E8FC-48CE-84D6-1C8D7913743A}"/>
              </a:ext>
            </a:extLst>
          </p:cNvPr>
          <p:cNvSpPr>
            <a:spLocks noGrp="1"/>
          </p:cNvSpPr>
          <p:nvPr>
            <p:ph type="title"/>
          </p:nvPr>
        </p:nvSpPr>
        <p:spPr/>
        <p:txBody>
          <a:bodyPr anchor="ctr"/>
          <a:lstStyle/>
          <a:p>
            <a:r>
              <a:rPr lang="en-US" cap="none" dirty="0"/>
              <a:t>Formalizing Informal Methods Of Financial Intermediation </a:t>
            </a:r>
          </a:p>
        </p:txBody>
      </p:sp>
      <p:sp>
        <p:nvSpPr>
          <p:cNvPr id="3" name="Content Placeholder 2">
            <a:extLst>
              <a:ext uri="{FF2B5EF4-FFF2-40B4-BE49-F238E27FC236}">
                <a16:creationId xmlns:a16="http://schemas.microsoft.com/office/drawing/2014/main" id="{9F3B7491-C7F7-4B5E-B3AB-636823C091A6}"/>
              </a:ext>
            </a:extLst>
          </p:cNvPr>
          <p:cNvSpPr>
            <a:spLocks noGrp="1"/>
          </p:cNvSpPr>
          <p:nvPr>
            <p:ph idx="1"/>
          </p:nvPr>
        </p:nvSpPr>
        <p:spPr/>
        <p:txBody>
          <a:bodyPr/>
          <a:lstStyle/>
          <a:p>
            <a:r>
              <a:rPr lang="en-US" dirty="0"/>
              <a:t>Licensed MFIs have benefited from interacting with informal players in two ways:</a:t>
            </a:r>
          </a:p>
          <a:p>
            <a:pPr marL="457200" indent="-457200">
              <a:buFont typeface="+mj-lt"/>
              <a:buAutoNum type="arabicPeriod"/>
            </a:pPr>
            <a:r>
              <a:rPr lang="en-US" dirty="0"/>
              <a:t>Replication: savings mobilization methods developed by informal savings collectors have been widely replicated (e.g. the </a:t>
            </a:r>
            <a:r>
              <a:rPr lang="en-US" dirty="0" err="1"/>
              <a:t>susu</a:t>
            </a:r>
            <a:r>
              <a:rPr lang="en-US" dirty="0"/>
              <a:t> collector function in Ghana)</a:t>
            </a:r>
          </a:p>
          <a:p>
            <a:pPr marL="457200" indent="-457200">
              <a:buFont typeface="+mj-lt"/>
              <a:buAutoNum type="arabicPeriod"/>
            </a:pPr>
            <a:endParaRPr lang="en-US" dirty="0"/>
          </a:p>
          <a:p>
            <a:pPr marL="457200" indent="-457200">
              <a:buFont typeface="+mj-lt"/>
              <a:buAutoNum type="arabicPeriod"/>
            </a:pPr>
            <a:r>
              <a:rPr lang="en-US" dirty="0"/>
              <a:t>Integration:  Informal institutions have been integrated into the saving and lending operations of licensed MFIs. Informal savings collectors place their deposits with the larger MFIs and become part of the structure</a:t>
            </a:r>
          </a:p>
        </p:txBody>
      </p:sp>
    </p:spTree>
    <p:extLst>
      <p:ext uri="{BB962C8B-B14F-4D97-AF65-F5344CB8AC3E}">
        <p14:creationId xmlns:p14="http://schemas.microsoft.com/office/powerpoint/2010/main" val="168349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3735C-7EA1-434D-A54B-870150CEA920}"/>
              </a:ext>
            </a:extLst>
          </p:cNvPr>
          <p:cNvSpPr>
            <a:spLocks noGrp="1"/>
          </p:cNvSpPr>
          <p:nvPr>
            <p:ph type="title"/>
          </p:nvPr>
        </p:nvSpPr>
        <p:spPr/>
        <p:txBody>
          <a:bodyPr anchor="ctr"/>
          <a:lstStyle/>
          <a:p>
            <a:r>
              <a:rPr lang="en-US" cap="none" dirty="0"/>
              <a:t>Ghana </a:t>
            </a:r>
            <a:r>
              <a:rPr lang="en-US" cap="none" dirty="0" err="1"/>
              <a:t>Susu</a:t>
            </a:r>
            <a:r>
              <a:rPr lang="en-US" cap="none" dirty="0"/>
              <a:t> System</a:t>
            </a:r>
          </a:p>
        </p:txBody>
      </p:sp>
      <p:sp>
        <p:nvSpPr>
          <p:cNvPr id="3" name="Content Placeholder 2">
            <a:extLst>
              <a:ext uri="{FF2B5EF4-FFF2-40B4-BE49-F238E27FC236}">
                <a16:creationId xmlns:a16="http://schemas.microsoft.com/office/drawing/2014/main" id="{F501561F-74C4-4479-82A0-3F98B81FE1B7}"/>
              </a:ext>
            </a:extLst>
          </p:cNvPr>
          <p:cNvSpPr>
            <a:spLocks noGrp="1"/>
          </p:cNvSpPr>
          <p:nvPr>
            <p:ph idx="1"/>
          </p:nvPr>
        </p:nvSpPr>
        <p:spPr/>
        <p:txBody>
          <a:bodyPr>
            <a:normAutofit fontScale="62500" lnSpcReduction="20000"/>
          </a:bodyPr>
          <a:lstStyle/>
          <a:p>
            <a:r>
              <a:rPr lang="en-US" dirty="0"/>
              <a:t>Four types of </a:t>
            </a:r>
            <a:r>
              <a:rPr lang="en-US" dirty="0" err="1"/>
              <a:t>Susu</a:t>
            </a:r>
            <a:r>
              <a:rPr lang="en-US" dirty="0"/>
              <a:t> institutions:</a:t>
            </a:r>
          </a:p>
          <a:p>
            <a:pPr marL="457200" indent="-457200">
              <a:buFont typeface="+mj-lt"/>
              <a:buAutoNum type="arabicPeriod"/>
            </a:pPr>
            <a:r>
              <a:rPr lang="en-US" b="1" dirty="0" err="1"/>
              <a:t>Susu</a:t>
            </a:r>
            <a:r>
              <a:rPr lang="en-US" b="1" dirty="0"/>
              <a:t> Collectors: </a:t>
            </a:r>
            <a:r>
              <a:rPr lang="en-US" dirty="0"/>
              <a:t>Takes daily savings and returns at the end of the month – one day commission. Has been expanded by MFIs to offer additional “mobile banking” services e.g. loans</a:t>
            </a:r>
          </a:p>
          <a:p>
            <a:pPr marL="457200" indent="-457200">
              <a:buFont typeface="+mj-lt"/>
              <a:buAutoNum type="arabicPeriod"/>
            </a:pPr>
            <a:r>
              <a:rPr lang="en-US" b="1" dirty="0" err="1"/>
              <a:t>Susu</a:t>
            </a:r>
            <a:r>
              <a:rPr lang="en-US" b="1" dirty="0"/>
              <a:t> Associations: </a:t>
            </a:r>
            <a:r>
              <a:rPr lang="en-US" dirty="0"/>
              <a:t>Either (</a:t>
            </a:r>
            <a:r>
              <a:rPr lang="en-US" dirty="0" err="1"/>
              <a:t>i</a:t>
            </a:r>
            <a:r>
              <a:rPr lang="en-US" dirty="0"/>
              <a:t>)rotating – collect money from members and allocate to each member in turn or (ii) accumulated to cover lump sum future costs e.g. weddings </a:t>
            </a:r>
          </a:p>
          <a:p>
            <a:pPr marL="457200" indent="-457200">
              <a:buFont typeface="+mj-lt"/>
              <a:buAutoNum type="arabicPeriod"/>
            </a:pPr>
            <a:r>
              <a:rPr lang="en-US" b="1" dirty="0" err="1"/>
              <a:t>Susu</a:t>
            </a:r>
            <a:r>
              <a:rPr lang="en-US" b="1" dirty="0"/>
              <a:t> Clubs: </a:t>
            </a:r>
            <a:r>
              <a:rPr lang="en-US" dirty="0"/>
              <a:t>combines above two functions. Members commit for a predefined medium term and pay commissions on each payment</a:t>
            </a:r>
            <a:endParaRPr lang="en-US" b="1" dirty="0"/>
          </a:p>
          <a:p>
            <a:pPr marL="457200" indent="-457200">
              <a:buFont typeface="+mj-lt"/>
              <a:buAutoNum type="arabicPeriod"/>
            </a:pPr>
            <a:r>
              <a:rPr lang="en-US" b="1" dirty="0" err="1"/>
              <a:t>Susu</a:t>
            </a:r>
            <a:r>
              <a:rPr lang="en-US" b="1" dirty="0"/>
              <a:t> Companies: </a:t>
            </a:r>
            <a:r>
              <a:rPr lang="en-US" dirty="0"/>
              <a:t>collect savings and provide loans after a minimum savings period</a:t>
            </a:r>
          </a:p>
          <a:p>
            <a:r>
              <a:rPr lang="en-US" dirty="0"/>
              <a:t>MFIs have used </a:t>
            </a:r>
            <a:r>
              <a:rPr lang="en-US" dirty="0" err="1"/>
              <a:t>Susu</a:t>
            </a:r>
            <a:r>
              <a:rPr lang="en-US" dirty="0"/>
              <a:t> associations, clubs, and companies to expand their services. </a:t>
            </a:r>
            <a:r>
              <a:rPr lang="en-US" dirty="0" err="1"/>
              <a:t>Susu</a:t>
            </a:r>
            <a:r>
              <a:rPr lang="en-US" dirty="0"/>
              <a:t> club operators are clients of MFIs and attracted by safe instruments where they can place mobilized savings, and by lending facilities that they can use to offer more advances to their own clients.</a:t>
            </a:r>
          </a:p>
          <a:p>
            <a:r>
              <a:rPr lang="en-US" dirty="0"/>
              <a:t> On the credit side, licensed MFIs may capitalize on local informal agents’ intimate knowledge of their clients. These interactions have resulted in greater effectiveness in reaching lower income brackets and women (together 65 – 80% of clients)</a:t>
            </a:r>
          </a:p>
          <a:p>
            <a:endParaRPr lang="en-US" b="1" dirty="0"/>
          </a:p>
          <a:p>
            <a:pPr marL="457200" indent="-457200">
              <a:buFont typeface="+mj-lt"/>
              <a:buAutoNum type="arabicPeriod"/>
            </a:pPr>
            <a:endParaRPr lang="en-US" b="1" dirty="0"/>
          </a:p>
        </p:txBody>
      </p:sp>
    </p:spTree>
    <p:extLst>
      <p:ext uri="{BB962C8B-B14F-4D97-AF65-F5344CB8AC3E}">
        <p14:creationId xmlns:p14="http://schemas.microsoft.com/office/powerpoint/2010/main" val="369106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3735C-7EA1-434D-A54B-870150CEA920}"/>
              </a:ext>
            </a:extLst>
          </p:cNvPr>
          <p:cNvSpPr>
            <a:spLocks noGrp="1"/>
          </p:cNvSpPr>
          <p:nvPr>
            <p:ph type="title"/>
          </p:nvPr>
        </p:nvSpPr>
        <p:spPr/>
        <p:txBody>
          <a:bodyPr anchor="ctr"/>
          <a:lstStyle/>
          <a:p>
            <a:r>
              <a:rPr lang="en-US" cap="none" dirty="0"/>
              <a:t>Looking for Financial Sustainability</a:t>
            </a:r>
          </a:p>
        </p:txBody>
      </p:sp>
      <p:sp>
        <p:nvSpPr>
          <p:cNvPr id="3" name="Content Placeholder 2">
            <a:extLst>
              <a:ext uri="{FF2B5EF4-FFF2-40B4-BE49-F238E27FC236}">
                <a16:creationId xmlns:a16="http://schemas.microsoft.com/office/drawing/2014/main" id="{F501561F-74C4-4479-82A0-3F98B81FE1B7}"/>
              </a:ext>
            </a:extLst>
          </p:cNvPr>
          <p:cNvSpPr>
            <a:spLocks noGrp="1"/>
          </p:cNvSpPr>
          <p:nvPr>
            <p:ph idx="1"/>
          </p:nvPr>
        </p:nvSpPr>
        <p:spPr/>
        <p:txBody>
          <a:bodyPr>
            <a:normAutofit fontScale="70000" lnSpcReduction="20000"/>
          </a:bodyPr>
          <a:lstStyle/>
          <a:p>
            <a:r>
              <a:rPr lang="en-US" dirty="0"/>
              <a:t>There is little hard data on whether MFIs have achieved Breakeven or recovered investment costs</a:t>
            </a:r>
          </a:p>
          <a:p>
            <a:r>
              <a:rPr lang="en-US" dirty="0"/>
              <a:t>Formalization of Informal Techniques and group based instruments have been used to promote financial sustainability</a:t>
            </a:r>
          </a:p>
          <a:p>
            <a:r>
              <a:rPr lang="en-US" dirty="0"/>
              <a:t>They address the following concerns:</a:t>
            </a:r>
          </a:p>
          <a:p>
            <a:pPr marL="914400" lvl="1" indent="-457200">
              <a:buFont typeface="+mj-lt"/>
              <a:buAutoNum type="arabicPeriod"/>
            </a:pPr>
            <a:r>
              <a:rPr lang="en-US" dirty="0"/>
              <a:t>Asymmetry of information: Linking of credit and savings programs</a:t>
            </a:r>
          </a:p>
          <a:p>
            <a:pPr marL="914400" lvl="1" indent="-457200">
              <a:buFont typeface="+mj-lt"/>
              <a:buAutoNum type="arabicPeriod"/>
            </a:pPr>
            <a:r>
              <a:rPr lang="en-US" dirty="0"/>
              <a:t>Lack of Collateral: Linking of credit and savings programs, reduced risks due to self selection from group lending. Peer pressure acts as a substitute for collateral</a:t>
            </a:r>
          </a:p>
          <a:p>
            <a:pPr marL="914400" lvl="1" indent="-457200">
              <a:buFont typeface="+mj-lt"/>
              <a:buAutoNum type="arabicPeriod"/>
            </a:pPr>
            <a:r>
              <a:rPr lang="en-US" dirty="0"/>
              <a:t>Difficult enforcement of legal rights</a:t>
            </a:r>
          </a:p>
          <a:p>
            <a:r>
              <a:rPr lang="en-US" dirty="0"/>
              <a:t>In Ghana, the combination of (</a:t>
            </a:r>
            <a:r>
              <a:rPr lang="en-US" dirty="0" err="1"/>
              <a:t>i</a:t>
            </a:r>
            <a:r>
              <a:rPr lang="en-US" dirty="0"/>
              <a:t>) a more commercial approach, (ii) a restructuring of the sector through re-capitalization and capacity building, and (iii) strengthened regulation contributed to reduce drastically the proportion of distressed RCB</a:t>
            </a:r>
          </a:p>
          <a:p>
            <a:r>
              <a:rPr lang="en-US" dirty="0"/>
              <a:t>In Guinea, the four existing MFIs are reported to have strengthened their financial performance over the period 1997–2003. They achieved this by lowering the share of non-performing loans (NPLs) in their total credit and raising their lending rates.</a:t>
            </a:r>
          </a:p>
          <a:p>
            <a:pPr lvl="1"/>
            <a:endParaRPr lang="en-US" dirty="0"/>
          </a:p>
        </p:txBody>
      </p:sp>
    </p:spTree>
    <p:extLst>
      <p:ext uri="{BB962C8B-B14F-4D97-AF65-F5344CB8AC3E}">
        <p14:creationId xmlns:p14="http://schemas.microsoft.com/office/powerpoint/2010/main" val="11402722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1144</TotalTime>
  <Words>2828</Words>
  <Application>Microsoft Office PowerPoint</Application>
  <PresentationFormat>Widescreen</PresentationFormat>
  <Paragraphs>114</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Gill Sans MT</vt:lpstr>
      <vt:lpstr>Gallery</vt:lpstr>
      <vt:lpstr>Microfinance in Africa:  Experience and Lessons from selected African countries </vt:lpstr>
      <vt:lpstr>Outline</vt:lpstr>
      <vt:lpstr>Abstract</vt:lpstr>
      <vt:lpstr>Introduction</vt:lpstr>
      <vt:lpstr>Deposit Collection And Credit Extension In The Microfinance Sector</vt:lpstr>
      <vt:lpstr> The Community-Based Approach in MFI Development </vt:lpstr>
      <vt:lpstr>Formalizing Informal Methods Of Financial Intermediation </vt:lpstr>
      <vt:lpstr>Ghana Susu System</vt:lpstr>
      <vt:lpstr>Looking for Financial Sustainability</vt:lpstr>
      <vt:lpstr>Developing Complementarities Between MFIs and Banks </vt:lpstr>
      <vt:lpstr>The Roles Of Donors And NGOs </vt:lpstr>
      <vt:lpstr>The Role Of Governments </vt:lpstr>
      <vt:lpstr> Objectives and Coverage of the Regulatory Framework </vt:lpstr>
      <vt:lpstr>Minimum Regulatory Requirements and Supervision Practices </vt:lpstr>
      <vt:lpstr> Accompanying Measures </vt:lpstr>
      <vt:lpstr> Conclusions</vt:lpstr>
      <vt:lpstr>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in Africa:  Experience and Lessons from selected African countries</dc:title>
  <dc:creator>Matey, Rebecca</dc:creator>
  <cp:lastModifiedBy>Matey, Rebecca</cp:lastModifiedBy>
  <cp:revision>22</cp:revision>
  <dcterms:created xsi:type="dcterms:W3CDTF">2017-09-26T03:37:48Z</dcterms:created>
  <dcterms:modified xsi:type="dcterms:W3CDTF">2017-09-26T22:42:05Z</dcterms:modified>
</cp:coreProperties>
</file>